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7"/>
  </p:notes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3" r:id="rId19"/>
    <p:sldId id="277" r:id="rId20"/>
    <p:sldId id="278" r:id="rId21"/>
    <p:sldId id="280" r:id="rId22"/>
    <p:sldId id="279" r:id="rId23"/>
    <p:sldId id="281" r:id="rId24"/>
    <p:sldId id="274" r:id="rId25"/>
    <p:sldId id="275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298" r:id="rId44"/>
    <p:sldId id="299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94EBC-0BAA-433B-B7DD-F0CA912D7C83}" type="datetimeFigureOut">
              <a:rPr lang="en-US" smtClean="0"/>
              <a:t>23-Apr-19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014FB-9E20-4C2C-AD0C-1FA256E45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5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29A9-0F68-45DA-BA52-C5B483383014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4A6A-B2AD-427F-ACCD-220B8954835D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C610-2936-49A3-B3A2-DC2AB6000979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2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37079"/>
          </a:xfrm>
        </p:spPr>
        <p:txBody>
          <a:bodyPr/>
          <a:lstStyle>
            <a:lvl1pPr marL="342900" indent="-342900">
              <a:buClr>
                <a:srgbClr val="FF0000"/>
              </a:buClr>
              <a:buSzPct val="11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  <a:latin typeface="Bahnschrift Semi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4B03D-C935-4BF7-9D4E-3230FA96FDE0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ECE6-2AE0-45D0-A339-F1909D1E1643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3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4E5B-4A9E-49B8-BE4C-BA259D6CD8AC}" type="datetime1">
              <a:rPr lang="en-US" smtClean="0"/>
              <a:t>23-Apr-19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9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6F00-82AC-4AAD-AA4C-70D6B9211C60}" type="datetime1">
              <a:rPr lang="en-US" smtClean="0"/>
              <a:t>23-Apr-19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6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1C3-56C6-4FE7-8398-74B385E069B5}" type="datetime1">
              <a:rPr lang="en-US" smtClean="0"/>
              <a:t>23-Apr-19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1FAB-BC2C-468C-ADE0-2DFBF9122772}" type="datetime1">
              <a:rPr lang="en-US" smtClean="0"/>
              <a:t>23-Apr-19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8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2C75CC0-7BE7-45CC-B710-3CE91589E917}" type="datetime1">
              <a:rPr lang="en-US" smtClean="0"/>
              <a:t>23-Apr-19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7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914C-DF8D-42B2-A81D-A55B661EECBB}" type="datetime1">
              <a:rPr lang="en-US" smtClean="0"/>
              <a:t>23-Apr-19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C2143E-D9F6-41DF-A08D-9B808CBF8AFD}" type="datetime1">
              <a:rPr lang="en-US" smtClean="0"/>
              <a:t>23-Apr-19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0909BB-3F97-4AF9-B517-1598A7FEFD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6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Module 1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dirty="0" smtClean="0">
                <a:solidFill>
                  <a:srgbClr val="FF0000"/>
                </a:solidFill>
              </a:rPr>
              <a:t>Hadoop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>
                <a:latin typeface="Book Antiqua" panose="02040602050305030304" pitchFamily="18" charset="0"/>
              </a:rPr>
              <a:t>Dr. S. Nandagopalan, Ph. D</a:t>
            </a:r>
            <a:endParaRPr lang="en-US" cap="non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26" y="1980014"/>
            <a:ext cx="5646618" cy="416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3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Platforms for Big Data Mining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Parallel DBMS technologies</a:t>
            </a:r>
          </a:p>
          <a:p>
            <a:pPr lvl="1"/>
            <a:r>
              <a:rPr lang="en-US" altLang="zh-CN" sz="2400" dirty="0"/>
              <a:t>Proposed in the late eighties</a:t>
            </a:r>
          </a:p>
          <a:p>
            <a:pPr lvl="1"/>
            <a:r>
              <a:rPr lang="en-US" altLang="zh-CN" sz="2400" dirty="0"/>
              <a:t>Matured over the last two decades</a:t>
            </a:r>
          </a:p>
          <a:p>
            <a:pPr lvl="1"/>
            <a:r>
              <a:rPr lang="en-US" altLang="zh-CN" sz="2400" dirty="0"/>
              <a:t>Multi-billion dollar industry: Proprietary DBMS Engines</a:t>
            </a:r>
          </a:p>
          <a:p>
            <a:pPr lvl="1"/>
            <a:r>
              <a:rPr lang="en-US" altLang="zh-CN" sz="2400" dirty="0"/>
              <a:t>intended as Data Warehousing solutions for very large enterprises</a:t>
            </a:r>
          </a:p>
          <a:p>
            <a:r>
              <a:rPr lang="en-US" altLang="zh-CN" sz="2800" dirty="0"/>
              <a:t>Hadoop</a:t>
            </a:r>
          </a:p>
          <a:p>
            <a:r>
              <a:rPr lang="en-US" altLang="zh-CN" sz="2800" dirty="0" smtClean="0"/>
              <a:t>Spark</a:t>
            </a:r>
            <a:endParaRPr lang="en-US" altLang="zh-CN" sz="2800" dirty="0"/>
          </a:p>
          <a:p>
            <a:pPr lvl="1"/>
            <a:r>
              <a:rPr lang="en-US" altLang="zh-CN" sz="2400" dirty="0"/>
              <a:t>UC Berkeley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Node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2055976"/>
            <a:ext cx="7543800" cy="40176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6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zh-CN" dirty="0"/>
              <a:t>Motivation: Google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20+ billion web pages x 20KB = 400+ TB</a:t>
            </a:r>
          </a:p>
          <a:p>
            <a:r>
              <a:rPr lang="en-US" altLang="zh-CN" dirty="0"/>
              <a:t>1 computer reads 30-35 MB/sec from disk </a:t>
            </a:r>
          </a:p>
          <a:p>
            <a:pPr lvl="1"/>
            <a:r>
              <a:rPr lang="en-US" altLang="zh-CN" dirty="0"/>
              <a:t>~4 months to read the web </a:t>
            </a:r>
          </a:p>
          <a:p>
            <a:r>
              <a:rPr lang="en-US" altLang="zh-CN" dirty="0"/>
              <a:t>Takes even more to </a:t>
            </a:r>
            <a:r>
              <a:rPr lang="en-US" altLang="zh-CN" b="1" dirty="0"/>
              <a:t>do </a:t>
            </a:r>
            <a:r>
              <a:rPr lang="en-US" altLang="zh-CN" dirty="0"/>
              <a:t>something useful with the data! </a:t>
            </a:r>
          </a:p>
          <a:p>
            <a:r>
              <a:rPr lang="en-US" altLang="zh-CN" b="1" dirty="0" smtClean="0"/>
              <a:t>Recently </a:t>
            </a:r>
            <a:r>
              <a:rPr lang="en-US" altLang="zh-CN" b="1" dirty="0"/>
              <a:t>standard architecture for such problems emerged: </a:t>
            </a:r>
            <a:r>
              <a:rPr lang="en-US" altLang="zh-CN" dirty="0"/>
              <a:t></a:t>
            </a:r>
          </a:p>
          <a:p>
            <a:pPr lvl="1"/>
            <a:r>
              <a:rPr lang="en-US" altLang="zh-CN" dirty="0"/>
              <a:t>Cluster of commodity Linux nodes </a:t>
            </a:r>
          </a:p>
          <a:p>
            <a:pPr lvl="1"/>
            <a:r>
              <a:rPr lang="en-US" altLang="zh-CN" dirty="0"/>
              <a:t>Commodity network (</a:t>
            </a:r>
            <a:r>
              <a:rPr lang="en-US" altLang="zh-CN" dirty="0" err="1"/>
              <a:t>ethernet</a:t>
            </a:r>
            <a:r>
              <a:rPr lang="en-US" altLang="zh-CN" dirty="0"/>
              <a:t>) to connect them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zh-CN" dirty="0"/>
              <a:t>Cluster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957" y="1846263"/>
            <a:ext cx="7206535" cy="4437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Google server room in Council Bluffs, Iowa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 descr="ff_googleinfrastructure3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626" y="1826170"/>
            <a:ext cx="5430238" cy="3620158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22959" y="5554700"/>
            <a:ext cx="828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/>
              <a:t>Data centers consume up to </a:t>
            </a:r>
            <a:r>
              <a:rPr lang="en-US" altLang="zh-CN" b="1" dirty="0">
                <a:solidFill>
                  <a:srgbClr val="FF0000"/>
                </a:solidFill>
              </a:rPr>
              <a:t>1.5 percent</a:t>
            </a:r>
            <a:r>
              <a:rPr lang="en-US" altLang="zh-CN" b="1" dirty="0"/>
              <a:t> of all the world’s electricity</a:t>
            </a:r>
            <a:r>
              <a:rPr lang="en-US" altLang="zh-CN" dirty="0"/>
              <a:t> </a:t>
            </a:r>
          </a:p>
          <a:p>
            <a:pPr eaLnBrk="1" hangingPunct="1"/>
            <a:r>
              <a:rPr lang="en-US" altLang="zh-CN" b="1" dirty="0"/>
              <a:t>The huge fans sound like </a:t>
            </a:r>
            <a:r>
              <a:rPr lang="en-US" altLang="zh-CN" b="1" dirty="0">
                <a:solidFill>
                  <a:srgbClr val="FF0000"/>
                </a:solidFill>
              </a:rPr>
              <a:t>jet engines</a:t>
            </a:r>
            <a:r>
              <a:rPr lang="en-US" altLang="zh-CN" b="1" dirty="0"/>
              <a:t> jacked through Marshall amps.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2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A central cooling plant in Google’s Douglas County, Georgia, data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ff_googleinfrastructure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27" y="1845733"/>
            <a:ext cx="6388284" cy="425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2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Hadoop’s HDFS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8" y="1989512"/>
            <a:ext cx="7860345" cy="11577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0791" y="2934585"/>
            <a:ext cx="5688418" cy="212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92" y="3414959"/>
            <a:ext cx="8383008" cy="9133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3593" y="3446857"/>
            <a:ext cx="3206780" cy="189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16" y="4413789"/>
            <a:ext cx="7860346" cy="312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09" y="4961824"/>
            <a:ext cx="8320039" cy="5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6" y="1977656"/>
            <a:ext cx="8178801" cy="29133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HDFS versus NFS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8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BC70B18-F85E-4BC7-9782-13775D9C0804}" type="datetime1">
              <a:rPr lang="zh-CN" altLang="en-US" smtClean="0"/>
              <a:pPr/>
              <a:t>2019/4/23</a:t>
            </a:fld>
            <a:endParaRPr lang="en-US" altLang="zh-CN" smtClean="0"/>
          </a:p>
        </p:txBody>
      </p:sp>
      <p:sp>
        <p:nvSpPr>
          <p:cNvPr id="39939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F24108-F87F-4977-8D1A-B89DF10D93F0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651500" y="1458913"/>
            <a:ext cx="2519363" cy="954087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250825" y="3140075"/>
            <a:ext cx="4414838" cy="316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>
                <a:solidFill>
                  <a:schemeClr val="tx1"/>
                </a:solidFill>
              </a:rPr>
              <a:t>Single machine makes part of its file system available to other machines</a:t>
            </a:r>
          </a:p>
          <a:p>
            <a:pPr eaLnBrk="1" hangingPunct="1"/>
            <a:r>
              <a:rPr lang="en-US" altLang="zh-CN" sz="2100">
                <a:solidFill>
                  <a:schemeClr val="tx1"/>
                </a:solidFill>
              </a:rPr>
              <a:t>Sequential or random access</a:t>
            </a:r>
          </a:p>
          <a:p>
            <a:pPr eaLnBrk="1" hangingPunct="1"/>
            <a:r>
              <a:rPr lang="en-US" altLang="zh-CN" sz="2100"/>
              <a:t>PRO</a:t>
            </a:r>
            <a:r>
              <a:rPr lang="en-US" altLang="zh-CN" sz="2100">
                <a:solidFill>
                  <a:srgbClr val="33CC33"/>
                </a:solidFill>
              </a:rPr>
              <a:t>: </a:t>
            </a:r>
            <a:r>
              <a:rPr lang="en-US" altLang="zh-CN" sz="2100">
                <a:solidFill>
                  <a:schemeClr val="tx1"/>
                </a:solidFill>
              </a:rPr>
              <a:t>Simplicity, generality, transparency</a:t>
            </a:r>
          </a:p>
          <a:p>
            <a:pPr eaLnBrk="1" hangingPunct="1"/>
            <a:r>
              <a:rPr lang="en-US" altLang="zh-CN" sz="2100">
                <a:solidFill>
                  <a:srgbClr val="FF0000"/>
                </a:solidFill>
              </a:rPr>
              <a:t>CON: </a:t>
            </a:r>
            <a:r>
              <a:rPr lang="en-US" altLang="zh-CN" sz="2100">
                <a:solidFill>
                  <a:schemeClr val="tx1"/>
                </a:solidFill>
              </a:rPr>
              <a:t>Storage capacity and throughput limited by single server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932363" y="3141663"/>
            <a:ext cx="3940175" cy="3167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</a:pPr>
            <a:r>
              <a:rPr lang="en-US" altLang="zh-CN" sz="2100">
                <a:solidFill>
                  <a:schemeClr val="tx1"/>
                </a:solidFill>
              </a:rPr>
              <a:t>Single virtual file system spread over many machines</a:t>
            </a:r>
          </a:p>
          <a:p>
            <a:pPr eaLnBrk="1" hangingPunct="1">
              <a:buClr>
                <a:schemeClr val="folHlink"/>
              </a:buClr>
              <a:buSzPct val="60000"/>
            </a:pPr>
            <a:r>
              <a:rPr lang="en-US" altLang="zh-CN" sz="2100">
                <a:solidFill>
                  <a:schemeClr val="tx1"/>
                </a:solidFill>
              </a:rPr>
              <a:t>Optimized for sequential read and local accesses</a:t>
            </a:r>
          </a:p>
          <a:p>
            <a:pPr eaLnBrk="1" hangingPunct="1">
              <a:buClr>
                <a:schemeClr val="folHlink"/>
              </a:buClr>
              <a:buSzPct val="60000"/>
            </a:pPr>
            <a:r>
              <a:rPr lang="en-US" altLang="zh-CN" sz="2100">
                <a:ea typeface="Arial Unicode MS" pitchFamily="34" charset="-122"/>
              </a:rPr>
              <a:t>PRO</a:t>
            </a:r>
            <a:r>
              <a:rPr lang="en-US" altLang="zh-CN" sz="2000">
                <a:solidFill>
                  <a:srgbClr val="33CC33"/>
                </a:solidFill>
                <a:latin typeface="Tahoma" panose="020B0604030504040204" pitchFamily="34" charset="0"/>
              </a:rPr>
              <a:t>: </a:t>
            </a:r>
            <a:r>
              <a:rPr lang="en-US" altLang="zh-CN" sz="2100">
                <a:solidFill>
                  <a:schemeClr val="tx1"/>
                </a:solidFill>
              </a:rPr>
              <a:t>High throughput, high capacity</a:t>
            </a:r>
          </a:p>
          <a:p>
            <a:pPr eaLnBrk="1" hangingPunct="1">
              <a:buClr>
                <a:schemeClr val="folHlink"/>
              </a:buClr>
              <a:buSzPct val="60000"/>
            </a:pPr>
            <a:r>
              <a:rPr lang="en-US" altLang="zh-CN" sz="2100">
                <a:solidFill>
                  <a:srgbClr val="FF0000"/>
                </a:solidFill>
              </a:rPr>
              <a:t>CON</a:t>
            </a: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: </a:t>
            </a:r>
            <a:r>
              <a:rPr lang="en-US" altLang="zh-CN" sz="2100">
                <a:solidFill>
                  <a:schemeClr val="tx1"/>
                </a:solidFill>
              </a:rPr>
              <a:t>Specialized for particular types of applications</a:t>
            </a:r>
          </a:p>
        </p:txBody>
      </p:sp>
      <p:pic>
        <p:nvPicPr>
          <p:cNvPr id="39944" name="Picture 4" descr="C:\Users\Andreas Haeberlen\AppData\Local\Microsoft\Windows\Temporary Internet Files\Content.IE5\E59EXI2R\MCj0441536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1838325"/>
            <a:ext cx="94773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24038"/>
            <a:ext cx="957263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6" name="Straight Arrow Connector 9"/>
          <p:cNvCxnSpPr>
            <a:cxnSpLocks noChangeShapeType="1"/>
          </p:cNvCxnSpPr>
          <p:nvPr/>
        </p:nvCxnSpPr>
        <p:spPr bwMode="auto">
          <a:xfrm>
            <a:off x="2055813" y="2303463"/>
            <a:ext cx="947737" cy="15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10"/>
          <p:cNvSpPr txBox="1">
            <a:spLocks noChangeArrowheads="1"/>
          </p:cNvSpPr>
          <p:nvPr/>
        </p:nvSpPr>
        <p:spPr bwMode="auto">
          <a:xfrm>
            <a:off x="971550" y="2771775"/>
            <a:ext cx="3228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b="1" u="sng">
                <a:solidFill>
                  <a:schemeClr val="tx1"/>
                </a:solidFill>
                <a:latin typeface="Tahoma" panose="020B0604030504040204" pitchFamily="34" charset="0"/>
              </a:rPr>
              <a:t>Network File System (NFS)</a:t>
            </a:r>
          </a:p>
        </p:txBody>
      </p:sp>
      <p:pic>
        <p:nvPicPr>
          <p:cNvPr id="12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28775"/>
            <a:ext cx="6524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236663"/>
            <a:ext cx="6524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5" y="1127125"/>
            <a:ext cx="65405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073275"/>
            <a:ext cx="6524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2079625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1638300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1" descr="MCj043161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30313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1370013" y="2062163"/>
            <a:ext cx="185737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1444625" y="2127250"/>
            <a:ext cx="185738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1519238" y="2211388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495925" y="1800225"/>
            <a:ext cx="185738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561013" y="1874838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02350" y="1423988"/>
            <a:ext cx="185738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176963" y="1498600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57988" y="1250950"/>
            <a:ext cx="184150" cy="1857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802438" y="1336675"/>
            <a:ext cx="185737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848475" y="1411288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892925" y="1474788"/>
            <a:ext cx="185738" cy="1857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532688" y="1374775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597775" y="1477963"/>
            <a:ext cx="184150" cy="1857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167688" y="1776413"/>
            <a:ext cx="185737" cy="1857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251825" y="1860550"/>
            <a:ext cx="185738" cy="1857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6478588" y="2276475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272338" y="2243138"/>
            <a:ext cx="185737" cy="1857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7358063" y="2328863"/>
            <a:ext cx="184150" cy="184150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854575" y="2781300"/>
            <a:ext cx="4181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 b="1" u="sng">
                <a:solidFill>
                  <a:schemeClr val="tx1"/>
                </a:solidFill>
                <a:latin typeface="Tahoma" panose="020B0604030504040204" pitchFamily="34" charset="0"/>
              </a:rPr>
              <a:t>Hadoop Distributed File System (HDFS)</a:t>
            </a:r>
          </a:p>
        </p:txBody>
      </p:sp>
    </p:spTree>
    <p:extLst>
      <p:ext uri="{BB962C8B-B14F-4D97-AF65-F5344CB8AC3E}">
        <p14:creationId xmlns:p14="http://schemas.microsoft.com/office/powerpoint/2010/main" val="2256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Hadoop Distributed File System </a:t>
            </a:r>
            <a:r>
              <a:rPr lang="en-IN" sz="3200" dirty="0" smtClean="0"/>
              <a:t>Basics</a:t>
            </a:r>
          </a:p>
          <a:p>
            <a:r>
              <a:rPr lang="en-IN" sz="3200" dirty="0" smtClean="0">
                <a:solidFill>
                  <a:srgbClr val="0070C0"/>
                </a:solidFill>
              </a:rPr>
              <a:t>Running </a:t>
            </a:r>
            <a:r>
              <a:rPr lang="en-IN" sz="3200" dirty="0">
                <a:solidFill>
                  <a:srgbClr val="0070C0"/>
                </a:solidFill>
              </a:rPr>
              <a:t>Example Programs and </a:t>
            </a:r>
            <a:r>
              <a:rPr lang="en-IN" sz="3200" dirty="0" smtClean="0">
                <a:solidFill>
                  <a:srgbClr val="0070C0"/>
                </a:solidFill>
              </a:rPr>
              <a:t>Benchmarks</a:t>
            </a:r>
          </a:p>
          <a:p>
            <a:r>
              <a:rPr lang="en-IN" sz="3200" dirty="0" smtClean="0"/>
              <a:t>Hadoop </a:t>
            </a:r>
            <a:r>
              <a:rPr lang="en-IN" sz="3200" dirty="0" err="1"/>
              <a:t>MapReduce</a:t>
            </a:r>
            <a:r>
              <a:rPr lang="en-IN" sz="3200" dirty="0"/>
              <a:t> </a:t>
            </a:r>
            <a:r>
              <a:rPr lang="en-IN" sz="3200" dirty="0" smtClean="0"/>
              <a:t>Framework</a:t>
            </a:r>
          </a:p>
          <a:p>
            <a:r>
              <a:rPr lang="en-IN" sz="3200" dirty="0" err="1" smtClean="0">
                <a:solidFill>
                  <a:srgbClr val="0070C0"/>
                </a:solidFill>
              </a:rPr>
              <a:t>MapReduce</a:t>
            </a:r>
            <a:r>
              <a:rPr lang="en-IN" sz="3200" dirty="0" smtClean="0">
                <a:solidFill>
                  <a:srgbClr val="0070C0"/>
                </a:solidFill>
              </a:rPr>
              <a:t> Programming</a:t>
            </a:r>
          </a:p>
          <a:p>
            <a:r>
              <a:rPr lang="en-IN" sz="3200" dirty="0" smtClean="0"/>
              <a:t>Summary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HDFS-Overview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works in</a:t>
            </a:r>
            <a:r>
              <a:rPr lang="en-US" b="1" dirty="0"/>
              <a:t> master-slave</a:t>
            </a:r>
            <a:r>
              <a:rPr lang="en-US" dirty="0"/>
              <a:t> fashion, HDFS also has 2 types of nodes that work in the same manner. There are </a:t>
            </a:r>
            <a:r>
              <a:rPr lang="en-US" b="1" dirty="0" err="1"/>
              <a:t>namenode</a:t>
            </a:r>
            <a:r>
              <a:rPr lang="en-US" b="1" dirty="0"/>
              <a:t>(s)</a:t>
            </a:r>
            <a:r>
              <a:rPr lang="en-US" dirty="0"/>
              <a:t> and </a:t>
            </a:r>
            <a:r>
              <a:rPr lang="en-US" b="1" dirty="0" err="1"/>
              <a:t>datanodes</a:t>
            </a:r>
            <a:r>
              <a:rPr lang="en-US" dirty="0"/>
              <a:t> in the cluster.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dfs-nodes-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05" y="3114865"/>
            <a:ext cx="4990438" cy="27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7A93A7-5D94-477E-B545-B008A8B8FDBE}" type="datetime1">
              <a:rPr lang="zh-CN" altLang="en-US" smtClean="0"/>
              <a:pPr/>
              <a:t>2019/4/23</a:t>
            </a:fld>
            <a:endParaRPr lang="en-US" altLang="zh-CN" smtClean="0"/>
          </a:p>
        </p:txBody>
      </p:sp>
      <p:sp>
        <p:nvSpPr>
          <p:cNvPr id="40963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C11655-37C0-4576-A090-71773D0F7A68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4"/>
            <a:ext cx="7543800" cy="70875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How data is stored in HDFS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500438"/>
            <a:ext cx="8229600" cy="2952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/>
              <a:t>Files are stored as sets of (large) blocks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/>
              <a:t>Default block size: 64 MB (ext4 default is 4kB!)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/>
              <a:t>Blocks are replicated for durability and availability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/>
              <a:t>What are the advantages of this design?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/>
              <a:t>Namespace is managed by a single name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/>
              <a:t>Actual data transfer is directly between client &amp; data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smtClean="0"/>
              <a:t>Pros and cons of this decision?</a:t>
            </a:r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1303338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Andreas Haeberlen\AppData\Local\Microsoft\Windows\Temporary Internet Files\Content.IE5\40YUB0NL\MC90043265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996950"/>
            <a:ext cx="56356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0" y="1446213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452563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1449388"/>
            <a:ext cx="6524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25" y="2214563"/>
            <a:ext cx="6524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2192338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51" descr="MCj043161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2179638"/>
            <a:ext cx="6524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4" descr="C:\Users\Andreas Haeberlen\AppData\Local\Microsoft\Windows\Temporary Internet Files\Content.IE5\E59EXI2R\MCj044153600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2066925"/>
            <a:ext cx="9477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2452688" y="1522413"/>
            <a:ext cx="874712" cy="8001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067175" y="1052513"/>
            <a:ext cx="1146175" cy="498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  <a:t>foo.txt: 3,9,6</a:t>
            </a:r>
            <a:b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300">
                <a:solidFill>
                  <a:schemeClr val="tx1"/>
                </a:solidFill>
                <a:latin typeface="Tahoma" panose="020B0604030504040204" pitchFamily="34" charset="0"/>
              </a:rPr>
              <a:t>bar.data: 2,4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905000" y="1412875"/>
            <a:ext cx="1225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block #9 of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foo.txt?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0800000" flipV="1">
            <a:off x="2527300" y="1689100"/>
            <a:ext cx="809625" cy="7508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870200" y="1998663"/>
            <a:ext cx="5476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flipV="1">
            <a:off x="2527300" y="2386013"/>
            <a:ext cx="3529013" cy="1841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0800000" flipV="1">
            <a:off x="2484438" y="2541588"/>
            <a:ext cx="3570287" cy="1889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522663" y="2178050"/>
            <a:ext cx="1196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Read block 9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017963" y="2732088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226175" y="2341563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038975" y="1562100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864475" y="1541463"/>
            <a:ext cx="246063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9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6275388" y="1539875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6346825" y="2538413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7821613" y="2276475"/>
            <a:ext cx="244475" cy="236538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7948613" y="2459038"/>
            <a:ext cx="246062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6996113" y="2271713"/>
            <a:ext cx="244475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319838" y="1731963"/>
            <a:ext cx="246062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108700" y="1693863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8027988" y="2179638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46800" y="2646363"/>
            <a:ext cx="246063" cy="238125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115175" y="2478088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7972425" y="1741488"/>
            <a:ext cx="244475" cy="236537"/>
          </a:xfrm>
          <a:prstGeom prst="rect">
            <a:avLst/>
          </a:prstGeom>
          <a:solidFill>
            <a:srgbClr val="33CC33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949700" y="1557338"/>
            <a:ext cx="1485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 b="1">
                <a:latin typeface="Tahoma" panose="020B0604030504040204" pitchFamily="34" charset="0"/>
              </a:rPr>
              <a:t>Name node</a:t>
            </a:r>
          </a:p>
        </p:txBody>
      </p:sp>
      <p:sp>
        <p:nvSpPr>
          <p:cNvPr id="40999" name="TextBox 46"/>
          <p:cNvSpPr txBox="1">
            <a:spLocks noChangeArrowheads="1"/>
          </p:cNvSpPr>
          <p:nvPr/>
        </p:nvSpPr>
        <p:spPr bwMode="auto">
          <a:xfrm>
            <a:off x="6432550" y="2916238"/>
            <a:ext cx="14779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 b="1">
                <a:latin typeface="Tahoma" panose="020B0604030504040204" pitchFamily="34" charset="0"/>
              </a:rPr>
              <a:t>Data nodes</a:t>
            </a:r>
          </a:p>
        </p:txBody>
      </p:sp>
      <p:sp>
        <p:nvSpPr>
          <p:cNvPr id="41000" name="TextBox 47"/>
          <p:cNvSpPr txBox="1">
            <a:spLocks noChangeArrowheads="1"/>
          </p:cNvSpPr>
          <p:nvPr/>
        </p:nvSpPr>
        <p:spPr bwMode="auto">
          <a:xfrm>
            <a:off x="1593850" y="2917825"/>
            <a:ext cx="749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tx1"/>
                </a:solidFill>
                <a:latin typeface="Tahoma" panose="020B060403050404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8565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3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917004" cy="44370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Namenode</a:t>
            </a:r>
            <a:r>
              <a:rPr lang="en-US" dirty="0"/>
              <a:t> regulates file access to the clients.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maintains and manages the slave nodes and assign tasks to them. </a:t>
            </a:r>
            <a:endParaRPr lang="en-US" dirty="0" smtClean="0"/>
          </a:p>
          <a:p>
            <a:r>
              <a:rPr lang="en-US" dirty="0" err="1" smtClean="0"/>
              <a:t>Namenode</a:t>
            </a:r>
            <a:r>
              <a:rPr lang="en-US" dirty="0" smtClean="0"/>
              <a:t> </a:t>
            </a:r>
            <a:r>
              <a:rPr lang="en-US" dirty="0"/>
              <a:t>executes file system namespace operations like opening, closing, and renaming files and directories. </a:t>
            </a:r>
            <a:endParaRPr lang="en-US" dirty="0" smtClean="0"/>
          </a:p>
          <a:p>
            <a:r>
              <a:rPr lang="en-US" dirty="0"/>
              <a:t>Name node stores metadata like filename, the number of blocks, number of replicas, a location of blocks, block IDs etc.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metadata is available in memory in the master for faster retrieval of data.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should be deployed on reliable hardware.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n number of slaves (where n can be </a:t>
            </a:r>
            <a:r>
              <a:rPr lang="en-US" dirty="0" err="1"/>
              <a:t>upto</a:t>
            </a:r>
            <a:r>
              <a:rPr lang="en-US" dirty="0"/>
              <a:t> 1000) or data nodes in Hadoop Distributed File System which manage storage of data.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slave nodes are the actual worker nodes which do the tasks and serve read and write requests from the file system’s clients.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also perform block creation, deletion, and replication upon instruction from the </a:t>
            </a:r>
            <a:r>
              <a:rPr lang="en-US" dirty="0" err="1"/>
              <a:t>NameNode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a block is written on a </a:t>
            </a:r>
            <a:r>
              <a:rPr lang="en-US" dirty="0" err="1"/>
              <a:t>datanode</a:t>
            </a:r>
            <a:r>
              <a:rPr lang="en-US" dirty="0"/>
              <a:t>, it replicates it to other </a:t>
            </a:r>
            <a:r>
              <a:rPr lang="en-US" dirty="0" err="1"/>
              <a:t>datanode</a:t>
            </a:r>
            <a:r>
              <a:rPr lang="en-US" dirty="0"/>
              <a:t> and process continues until the number of replicas mentioned is created. </a:t>
            </a:r>
            <a:endParaRPr lang="en-US" dirty="0" smtClean="0"/>
          </a:p>
          <a:p>
            <a:r>
              <a:rPr lang="en-US" dirty="0" err="1" smtClean="0"/>
              <a:t>Datanodes</a:t>
            </a:r>
            <a:r>
              <a:rPr lang="en-US" dirty="0" smtClean="0"/>
              <a:t> </a:t>
            </a:r>
            <a:r>
              <a:rPr lang="en-US" dirty="0"/>
              <a:t>can be deployed on commodity Hardware and we need not deploy them on very reliable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53" y="318502"/>
            <a:ext cx="7543800" cy="145075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HDFS </a:t>
            </a:r>
            <a:br>
              <a:rPr lang="en-US" sz="4000" dirty="0" smtClean="0"/>
            </a:br>
            <a:r>
              <a:rPr lang="en-US" sz="4000" dirty="0" smtClean="0"/>
              <a:t>Components</a:t>
            </a:r>
            <a:endParaRPr lang="en-US" sz="40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80" y="293711"/>
            <a:ext cx="5791760" cy="582001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693" y="1794050"/>
            <a:ext cx="359380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ook Antiqua" panose="02040602050305030304" pitchFamily="18" charset="0"/>
              </a:rPr>
              <a:t>HDFS uses a master/slave model.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ook Antiqua" panose="02040602050305030304" pitchFamily="18" charset="0"/>
              </a:rPr>
              <a:t>NameNode</a:t>
            </a:r>
            <a:r>
              <a:rPr lang="en-US" sz="2000" dirty="0" smtClean="0">
                <a:latin typeface="Book Antiqua" panose="02040602050305030304" pitchFamily="18" charset="0"/>
              </a:rPr>
              <a:t> is a metadata server or “data traffic cop”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ook Antiqua" panose="02040602050305030304" pitchFamily="18" charset="0"/>
              </a:rPr>
              <a:t>HDFS provides a single namespace that is managed by the </a:t>
            </a:r>
            <a:r>
              <a:rPr lang="en-US" sz="2000" dirty="0" err="1" smtClean="0">
                <a:latin typeface="Book Antiqua" panose="02040602050305030304" pitchFamily="18" charset="0"/>
              </a:rPr>
              <a:t>NameNode</a:t>
            </a:r>
            <a:r>
              <a:rPr lang="en-US" sz="2000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ook Antiqua" panose="02040602050305030304" pitchFamily="18" charset="0"/>
              </a:rPr>
              <a:t>No data on the </a:t>
            </a:r>
            <a:r>
              <a:rPr lang="en-US" sz="2000" dirty="0" err="1" smtClean="0">
                <a:latin typeface="Book Antiqua" panose="02040602050305030304" pitchFamily="18" charset="0"/>
              </a:rPr>
              <a:t>NmaeNode</a:t>
            </a:r>
            <a:r>
              <a:rPr lang="en-US" sz="2000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Book Antiqua" panose="02040602050305030304" pitchFamily="18" charset="0"/>
              </a:rPr>
              <a:t>SecendaryNameNode</a:t>
            </a:r>
            <a:r>
              <a:rPr lang="en-US" sz="2000" dirty="0" smtClean="0">
                <a:latin typeface="Book Antiqua" panose="02040602050305030304" pitchFamily="18" charset="0"/>
              </a:rPr>
              <a:t> performs checkpoints of </a:t>
            </a:r>
            <a:r>
              <a:rPr lang="en-US" sz="2000" dirty="0" err="1" smtClean="0">
                <a:latin typeface="Book Antiqua" panose="02040602050305030304" pitchFamily="18" charset="0"/>
              </a:rPr>
              <a:t>NameNode</a:t>
            </a:r>
            <a:r>
              <a:rPr lang="en-US" sz="2000" dirty="0" smtClean="0">
                <a:latin typeface="Book Antiqua" panose="02040602050305030304" pitchFamily="18" charset="0"/>
              </a:rPr>
              <a:t> file system’s state.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9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Block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HDFS writes a file, it is replicated across the cluster. It depends on </a:t>
            </a:r>
            <a:r>
              <a:rPr lang="en-US" dirty="0" err="1" smtClean="0"/>
              <a:t>dfs</a:t>
            </a:r>
            <a:r>
              <a:rPr lang="en-US" dirty="0" smtClean="0"/>
              <a:t>, replication in the hdfs-site.xml file.</a:t>
            </a:r>
          </a:p>
          <a:p>
            <a:r>
              <a:rPr lang="en-US" dirty="0" smtClean="0"/>
              <a:t>More than 8 </a:t>
            </a:r>
            <a:r>
              <a:rPr lang="en-US" dirty="0" err="1" smtClean="0"/>
              <a:t>DataNodes</a:t>
            </a:r>
            <a:r>
              <a:rPr lang="en-US" dirty="0" smtClean="0"/>
              <a:t>: replication = 3</a:t>
            </a:r>
          </a:p>
          <a:p>
            <a:r>
              <a:rPr lang="en-US" dirty="0" smtClean="0"/>
              <a:t>Less than 8 </a:t>
            </a:r>
            <a:r>
              <a:rPr lang="en-US" dirty="0" err="1" smtClean="0"/>
              <a:t>DataNodes</a:t>
            </a:r>
            <a:r>
              <a:rPr lang="en-US" dirty="0" smtClean="0"/>
              <a:t>: replication = 2.</a:t>
            </a:r>
          </a:p>
          <a:p>
            <a:r>
              <a:rPr lang="en-US" dirty="0" smtClean="0"/>
              <a:t>Single Node: </a:t>
            </a:r>
            <a:r>
              <a:rPr lang="en-US" dirty="0"/>
              <a:t>replication = </a:t>
            </a:r>
            <a:r>
              <a:rPr lang="en-US" dirty="0" smtClean="0"/>
              <a:t>1.</a:t>
            </a:r>
          </a:p>
          <a:p>
            <a:r>
              <a:rPr lang="en-US" dirty="0" smtClean="0"/>
              <a:t>HDFS blocks are based on size; splits are based on logical partitioning of data.</a:t>
            </a:r>
          </a:p>
          <a:p>
            <a:r>
              <a:rPr lang="en-US" dirty="0" smtClean="0"/>
              <a:t>Default block size = 64MB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094937"/>
              </p:ext>
            </p:extLst>
          </p:nvPr>
        </p:nvGraphicFramePr>
        <p:xfrm>
          <a:off x="1998921" y="1846263"/>
          <a:ext cx="5426425" cy="59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85">
                  <a:extLst>
                    <a:ext uri="{9D8B030D-6E8A-4147-A177-3AD203B41FA5}">
                      <a16:colId xmlns:a16="http://schemas.microsoft.com/office/drawing/2014/main" val="3152362996"/>
                    </a:ext>
                  </a:extLst>
                </a:gridCol>
                <a:gridCol w="1085285">
                  <a:extLst>
                    <a:ext uri="{9D8B030D-6E8A-4147-A177-3AD203B41FA5}">
                      <a16:colId xmlns:a16="http://schemas.microsoft.com/office/drawing/2014/main" val="4254729047"/>
                    </a:ext>
                  </a:extLst>
                </a:gridCol>
                <a:gridCol w="1085285">
                  <a:extLst>
                    <a:ext uri="{9D8B030D-6E8A-4147-A177-3AD203B41FA5}">
                      <a16:colId xmlns:a16="http://schemas.microsoft.com/office/drawing/2014/main" val="2804730577"/>
                    </a:ext>
                  </a:extLst>
                </a:gridCol>
                <a:gridCol w="1085285">
                  <a:extLst>
                    <a:ext uri="{9D8B030D-6E8A-4147-A177-3AD203B41FA5}">
                      <a16:colId xmlns:a16="http://schemas.microsoft.com/office/drawing/2014/main" val="2337749914"/>
                    </a:ext>
                  </a:extLst>
                </a:gridCol>
                <a:gridCol w="1085285">
                  <a:extLst>
                    <a:ext uri="{9D8B030D-6E8A-4147-A177-3AD203B41FA5}">
                      <a16:colId xmlns:a16="http://schemas.microsoft.com/office/drawing/2014/main" val="1689771062"/>
                    </a:ext>
                  </a:extLst>
                </a:gridCol>
              </a:tblGrid>
              <a:tr h="59720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096758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26</a:t>
            </a:fld>
            <a:endParaRPr lang="en-US"/>
          </a:p>
        </p:txBody>
      </p:sp>
      <p:pic>
        <p:nvPicPr>
          <p:cNvPr id="10242" name="Picture 2" descr="Image result for hdfs block re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8"/>
          <a:stretch/>
        </p:blipFill>
        <p:spPr bwMode="auto">
          <a:xfrm>
            <a:off x="410765" y="2607150"/>
            <a:ext cx="8324850" cy="29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88557" y="3678865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9758" y="3304091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05469" y="3762653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20753" y="3443678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46012" y="3454262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26446" y="3454213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0519" y="4664884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0326" y="4675517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4252" y="4857587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91801" y="4517635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38693" y="4850363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92139" y="4850362"/>
            <a:ext cx="365760" cy="3854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6328" y="4807828"/>
            <a:ext cx="542803" cy="435165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7865" y="1415913"/>
            <a:ext cx="262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file (64MB blocks)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Rack Awareness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Hadoop runs on a cluster of computers which are commonly spread across many racks. </a:t>
            </a:r>
            <a:endParaRPr lang="en-US" dirty="0" smtClean="0"/>
          </a:p>
          <a:p>
            <a:r>
              <a:rPr lang="en-US" dirty="0" err="1" smtClean="0"/>
              <a:t>NameNode</a:t>
            </a:r>
            <a:r>
              <a:rPr lang="en-US" dirty="0" smtClean="0"/>
              <a:t> </a:t>
            </a:r>
            <a:r>
              <a:rPr lang="en-US" dirty="0"/>
              <a:t>places replicas of a block on multiple racks for improved fault tolerance. </a:t>
            </a:r>
            <a:endParaRPr lang="en-US" dirty="0" smtClean="0"/>
          </a:p>
          <a:p>
            <a:r>
              <a:rPr lang="en-US" dirty="0" err="1" smtClean="0"/>
              <a:t>NameNode</a:t>
            </a:r>
            <a:r>
              <a:rPr lang="en-US" dirty="0" smtClean="0"/>
              <a:t> </a:t>
            </a:r>
            <a:r>
              <a:rPr lang="en-US" dirty="0"/>
              <a:t>tries to place at least one replica of a block in each rack, so that if a complete rack goes down then also system will be highly </a:t>
            </a:r>
            <a:r>
              <a:rPr lang="en-US" dirty="0" smtClean="0"/>
              <a:t>available.</a:t>
            </a:r>
          </a:p>
          <a:p>
            <a:r>
              <a:rPr lang="en-US" dirty="0" smtClean="0"/>
              <a:t>The </a:t>
            </a:r>
            <a:r>
              <a:rPr lang="en-US" dirty="0"/>
              <a:t>purpose of a rack-aware replica placement policy is </a:t>
            </a:r>
            <a:r>
              <a:rPr lang="en-US" b="1" dirty="0"/>
              <a:t>to improve data reliability, availability, and network bandwidth utilization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Policy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10727"/>
            <a:ext cx="4676178" cy="10770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8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r>
              <a:rPr lang="en-US" dirty="0" smtClean="0"/>
              <a:t> High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3"/>
            <a:ext cx="2783455" cy="4437079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NameNode</a:t>
            </a:r>
            <a:r>
              <a:rPr lang="en-US" dirty="0" smtClean="0"/>
              <a:t> fails…….the entire Hadoop cluster is gone…..????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5065069"/>
            <a:ext cx="8151027" cy="121774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0" y="1825848"/>
            <a:ext cx="5400097" cy="31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6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Douglas Eadline,&quot;Hadoop 2 Quick-Start Guide: Learn the Essentials of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92" y="1845734"/>
            <a:ext cx="3001734" cy="396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</a:t>
            </a:r>
            <a:r>
              <a:rPr lang="en-US" dirty="0" err="1" smtClean="0"/>
              <a:t>NameNode</a:t>
            </a:r>
            <a:r>
              <a:rPr lang="en-US" dirty="0" smtClean="0"/>
              <a:t> 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08" y="1845733"/>
            <a:ext cx="3817088" cy="44370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Federation in Hadoop uses multiple independent </a:t>
            </a:r>
            <a:r>
              <a:rPr lang="en-US" dirty="0" err="1"/>
              <a:t>Namenode</a:t>
            </a:r>
            <a:r>
              <a:rPr lang="en-US" dirty="0"/>
              <a:t>/namespaces to scale the name service horizontally.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HDFS Federation Architecture, at the bottom, </a:t>
            </a:r>
            <a:r>
              <a:rPr lang="en-US" dirty="0" err="1"/>
              <a:t>datanodes</a:t>
            </a:r>
            <a:r>
              <a:rPr lang="en-US" dirty="0"/>
              <a:t> are present.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err="1"/>
              <a:t>datanodes</a:t>
            </a:r>
            <a:r>
              <a:rPr lang="en-US" dirty="0"/>
              <a:t> are used as common storage for blocks by all the </a:t>
            </a:r>
            <a:r>
              <a:rPr lang="en-US" dirty="0" err="1"/>
              <a:t>namenodes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/>
              <a:t>datanodes</a:t>
            </a:r>
            <a:r>
              <a:rPr lang="en-US" dirty="0"/>
              <a:t> registers with all the </a:t>
            </a:r>
            <a:r>
              <a:rPr lang="en-US" dirty="0" err="1"/>
              <a:t>namenodes</a:t>
            </a:r>
            <a:r>
              <a:rPr lang="en-US" dirty="0"/>
              <a:t> in the cluster.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 err="1"/>
              <a:t>datanodes</a:t>
            </a:r>
            <a:r>
              <a:rPr lang="en-US" dirty="0"/>
              <a:t> send periodic heartbeats, block report and handle command from the </a:t>
            </a:r>
            <a:r>
              <a:rPr lang="en-US" dirty="0" err="1"/>
              <a:t>namenodes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83" y="2166623"/>
            <a:ext cx="5006868" cy="25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HDFS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 Checkpoints &amp; Backups</a:t>
            </a:r>
          </a:p>
          <a:p>
            <a:r>
              <a:rPr lang="en-US" dirty="0" smtClean="0"/>
              <a:t>HDFS Snapshots</a:t>
            </a:r>
          </a:p>
          <a:p>
            <a:r>
              <a:rPr lang="en-US" dirty="0" smtClean="0"/>
              <a:t>HDFS NFS Gateway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User Commands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0" y="1911787"/>
            <a:ext cx="7202732" cy="355334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HDFS Commands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09" y="1962322"/>
            <a:ext cx="7573778" cy="21737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Files in root HDFS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7" y="1962784"/>
            <a:ext cx="1940236" cy="74851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7" y="2936725"/>
            <a:ext cx="7258736" cy="22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Commands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6" y="2099414"/>
            <a:ext cx="7216454" cy="282345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0070C0"/>
                </a:solidFill>
              </a:rPr>
              <a:t>Hadoop </a:t>
            </a:r>
            <a:r>
              <a:rPr lang="en-US" sz="6600" dirty="0" err="1" smtClean="0">
                <a:solidFill>
                  <a:srgbClr val="0070C0"/>
                </a:solidFill>
              </a:rPr>
              <a:t>MapReduce</a:t>
            </a:r>
            <a:r>
              <a:rPr lang="en-US" sz="6600" dirty="0" smtClean="0">
                <a:solidFill>
                  <a:srgbClr val="0070C0"/>
                </a:solidFill>
              </a:rPr>
              <a:t> Framework</a:t>
            </a:r>
            <a:endParaRPr lang="en-US" sz="6600" dirty="0">
              <a:solidFill>
                <a:srgbClr val="0070C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Hadoop </a:t>
            </a:r>
            <a:r>
              <a:rPr lang="en-US" dirty="0" err="1"/>
              <a:t>MapReduce</a:t>
            </a:r>
            <a:r>
              <a:rPr lang="en-US" dirty="0"/>
              <a:t> is a software framework for easily writing applications which process vast amounts of data (multi-terabyte data-sets) in-parallel on large clusters (thousands of nodes) of commodity hardware in a reliable, fault-tolerant manner.</a:t>
            </a:r>
          </a:p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err="1"/>
              <a:t>MapReduce</a:t>
            </a:r>
            <a:r>
              <a:rPr lang="en-US" dirty="0"/>
              <a:t> </a:t>
            </a:r>
            <a:r>
              <a:rPr lang="en-US" i="1" dirty="0"/>
              <a:t>job</a:t>
            </a:r>
            <a:r>
              <a:rPr lang="en-US" dirty="0"/>
              <a:t> usually </a:t>
            </a:r>
            <a:r>
              <a:rPr lang="en-US" dirty="0">
                <a:solidFill>
                  <a:srgbClr val="0070C0"/>
                </a:solidFill>
              </a:rPr>
              <a:t>splits the input data-set </a:t>
            </a:r>
            <a:r>
              <a:rPr lang="en-US" dirty="0"/>
              <a:t>into independent chunks which are processed by the </a:t>
            </a:r>
            <a:r>
              <a:rPr lang="en-US" b="1" i="1" dirty="0">
                <a:solidFill>
                  <a:srgbClr val="0070C0"/>
                </a:solidFill>
              </a:rPr>
              <a:t>map tasks</a:t>
            </a:r>
            <a:r>
              <a:rPr lang="en-US" dirty="0"/>
              <a:t> in a completely parallel manner.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framework sorts the outputs of the maps, which are then input to the </a:t>
            </a:r>
            <a:r>
              <a:rPr lang="en-US" b="1" i="1" dirty="0">
                <a:solidFill>
                  <a:srgbClr val="0070C0"/>
                </a:solidFill>
              </a:rPr>
              <a:t>reduce</a:t>
            </a:r>
            <a:r>
              <a:rPr lang="en-US" i="1" dirty="0"/>
              <a:t> tasks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both the input and the output of the job are stored in a file-system.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framework takes care of scheduling tasks, monitoring them and re-executes the failed tasks.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that you want to count the frequency of occurrence of the word “data” in the book “Big Data Analytics”.</a:t>
            </a:r>
          </a:p>
          <a:p>
            <a:r>
              <a:rPr lang="en-US" dirty="0" smtClean="0"/>
              <a:t>Call 20 friends and give each chapter in the book to search……=&gt; this </a:t>
            </a:r>
            <a:r>
              <a:rPr lang="en-US" dirty="0" err="1" smtClean="0"/>
              <a:t>os</a:t>
            </a:r>
            <a:r>
              <a:rPr lang="en-US" dirty="0" smtClean="0"/>
              <a:t> called “</a:t>
            </a:r>
            <a:r>
              <a:rPr lang="en-US" dirty="0" smtClean="0">
                <a:solidFill>
                  <a:srgbClr val="0070C0"/>
                </a:solidFill>
              </a:rPr>
              <a:t>MAP</a:t>
            </a:r>
            <a:r>
              <a:rPr lang="en-US" dirty="0" smtClean="0"/>
              <a:t>” task.</a:t>
            </a:r>
          </a:p>
          <a:p>
            <a:r>
              <a:rPr lang="en-US" dirty="0" smtClean="0"/>
              <a:t>After all 20 completed counting, simply sum it. This is called “</a:t>
            </a:r>
            <a:r>
              <a:rPr lang="en-US" dirty="0" smtClean="0">
                <a:solidFill>
                  <a:srgbClr val="0070C0"/>
                </a:solidFill>
              </a:rPr>
              <a:t>Reduce</a:t>
            </a:r>
            <a:r>
              <a:rPr lang="en-US" dirty="0" smtClean="0"/>
              <a:t>” task.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Goal: Given a set of documents, count how often each word occurs</a:t>
            </a:r>
          </a:p>
          <a:p>
            <a:pPr marL="640080" lvl="1"/>
            <a:r>
              <a:rPr lang="en-US" altLang="zh-CN" sz="2400" dirty="0"/>
              <a:t>Input: Key-value pairs (</a:t>
            </a:r>
            <a:r>
              <a:rPr lang="en-US" altLang="zh-CN" sz="2400" dirty="0" err="1"/>
              <a:t>document:lineNumber</a:t>
            </a:r>
            <a:r>
              <a:rPr lang="en-US" altLang="zh-CN" sz="2400" dirty="0"/>
              <a:t>, text)</a:t>
            </a:r>
          </a:p>
          <a:p>
            <a:pPr marL="640080" lvl="1"/>
            <a:r>
              <a:rPr lang="en-US" altLang="zh-CN" sz="2400" dirty="0"/>
              <a:t>Output: Key-value pairs (word, #occurrences)</a:t>
            </a:r>
          </a:p>
          <a:p>
            <a:pPr marL="640080" lvl="1"/>
            <a:r>
              <a:rPr lang="en-US" altLang="zh-CN" sz="2400" dirty="0"/>
              <a:t>What should be the intermediate key-value pairs?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Hadoop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71994"/>
            <a:ext cx="7070862" cy="156864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/>
          <a:stretch/>
        </p:blipFill>
        <p:spPr>
          <a:xfrm>
            <a:off x="897128" y="3678865"/>
            <a:ext cx="6917802" cy="14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71C02C-B144-432C-9058-D06263DDA216}" type="datetime1">
              <a:rPr lang="zh-CN" altLang="en-US" smtClean="0"/>
              <a:pPr/>
              <a:t>2019/4/23</a:t>
            </a:fld>
            <a:endParaRPr lang="en-US" altLang="zh-CN" smtClean="0"/>
          </a:p>
        </p:txBody>
      </p:sp>
      <p:sp>
        <p:nvSpPr>
          <p:cNvPr id="58371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163D733-4061-492F-B8D7-A5DC1759D24A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37334"/>
          </a:xfrm>
        </p:spPr>
        <p:txBody>
          <a:bodyPr/>
          <a:lstStyle/>
          <a:p>
            <a:r>
              <a:rPr lang="en-US" altLang="zh-CN" dirty="0" smtClean="0"/>
              <a:t>Simple example: Word count</a:t>
            </a:r>
          </a:p>
        </p:txBody>
      </p:sp>
      <p:sp>
        <p:nvSpPr>
          <p:cNvPr id="58373" name="Rounded Rectangle 5"/>
          <p:cNvSpPr>
            <a:spLocks noChangeArrowheads="1"/>
          </p:cNvSpPr>
          <p:nvPr/>
        </p:nvSpPr>
        <p:spPr bwMode="auto">
          <a:xfrm>
            <a:off x="2201863" y="1871663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100">
                <a:solidFill>
                  <a:schemeClr val="tx1"/>
                </a:solidFill>
                <a:latin typeface="Tahoma" panose="020B0604030504040204" pitchFamily="34" charset="0"/>
              </a:rPr>
              <a:t>(1-2)</a:t>
            </a:r>
          </a:p>
        </p:txBody>
      </p:sp>
      <p:sp>
        <p:nvSpPr>
          <p:cNvPr id="58374" name="Rounded Rectangle 6"/>
          <p:cNvSpPr>
            <a:spLocks noChangeArrowheads="1"/>
          </p:cNvSpPr>
          <p:nvPr/>
        </p:nvSpPr>
        <p:spPr bwMode="auto">
          <a:xfrm>
            <a:off x="2208213" y="2801938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(3-4)</a:t>
            </a:r>
          </a:p>
        </p:txBody>
      </p:sp>
      <p:sp>
        <p:nvSpPr>
          <p:cNvPr id="58375" name="Rounded Rectangle 7"/>
          <p:cNvSpPr>
            <a:spLocks noChangeArrowheads="1"/>
          </p:cNvSpPr>
          <p:nvPr/>
        </p:nvSpPr>
        <p:spPr bwMode="auto">
          <a:xfrm>
            <a:off x="2205038" y="3743325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(5-6)</a:t>
            </a:r>
          </a:p>
        </p:txBody>
      </p:sp>
      <p:sp>
        <p:nvSpPr>
          <p:cNvPr id="58376" name="Rounded Rectangle 8"/>
          <p:cNvSpPr>
            <a:spLocks noChangeArrowheads="1"/>
          </p:cNvSpPr>
          <p:nvPr/>
        </p:nvSpPr>
        <p:spPr bwMode="auto">
          <a:xfrm>
            <a:off x="2201863" y="4664075"/>
            <a:ext cx="11588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Mapper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(7-8)</a:t>
            </a:r>
          </a:p>
        </p:txBody>
      </p:sp>
      <p:sp>
        <p:nvSpPr>
          <p:cNvPr id="58377" name="Rounded Rectangle 9"/>
          <p:cNvSpPr>
            <a:spLocks noChangeArrowheads="1"/>
          </p:cNvSpPr>
          <p:nvPr/>
        </p:nvSpPr>
        <p:spPr bwMode="auto">
          <a:xfrm>
            <a:off x="6678613" y="1868488"/>
            <a:ext cx="1277937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(A-G)</a:t>
            </a:r>
          </a:p>
        </p:txBody>
      </p:sp>
      <p:sp>
        <p:nvSpPr>
          <p:cNvPr id="58378" name="Rounded Rectangle 10"/>
          <p:cNvSpPr>
            <a:spLocks noChangeArrowheads="1"/>
          </p:cNvSpPr>
          <p:nvPr/>
        </p:nvSpPr>
        <p:spPr bwMode="auto">
          <a:xfrm>
            <a:off x="6684963" y="2798763"/>
            <a:ext cx="134302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(H-N)</a:t>
            </a:r>
          </a:p>
        </p:txBody>
      </p:sp>
      <p:sp>
        <p:nvSpPr>
          <p:cNvPr id="58379" name="Rounded Rectangle 11"/>
          <p:cNvSpPr>
            <a:spLocks noChangeArrowheads="1"/>
          </p:cNvSpPr>
          <p:nvPr/>
        </p:nvSpPr>
        <p:spPr bwMode="auto">
          <a:xfrm>
            <a:off x="6681788" y="3740150"/>
            <a:ext cx="141922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(O-U)</a:t>
            </a:r>
          </a:p>
        </p:txBody>
      </p:sp>
      <p:sp>
        <p:nvSpPr>
          <p:cNvPr id="58380" name="Rounded Rectangle 12"/>
          <p:cNvSpPr>
            <a:spLocks noChangeArrowheads="1"/>
          </p:cNvSpPr>
          <p:nvPr/>
        </p:nvSpPr>
        <p:spPr bwMode="auto">
          <a:xfrm>
            <a:off x="6678613" y="4660900"/>
            <a:ext cx="1349375" cy="61277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  <a:t>Reducer</a:t>
            </a:r>
            <a:br>
              <a:rPr lang="en-US" altLang="zh-CN" sz="20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200">
                <a:solidFill>
                  <a:schemeClr val="tx1"/>
                </a:solidFill>
                <a:latin typeface="Tahoma" panose="020B0604030504040204" pitchFamily="34" charset="0"/>
              </a:rPr>
              <a:t>(V-Z)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8275" y="2255838"/>
            <a:ext cx="1411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(1, the apple)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5100" y="2595563"/>
            <a:ext cx="1543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(2, is an apple)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9863" y="2927350"/>
            <a:ext cx="1836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(3, not an orange)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9863" y="3251200"/>
            <a:ext cx="1655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(4, because the)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3513" y="3573463"/>
            <a:ext cx="1198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(5, orange)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61925" y="3914775"/>
            <a:ext cx="2000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(6, unlike the apple)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66688" y="4246563"/>
            <a:ext cx="1398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(7, is orange)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66688" y="4568825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33CC33"/>
                </a:solidFill>
                <a:latin typeface="Tahoma" panose="020B0604030504040204" pitchFamily="34" charset="0"/>
              </a:rPr>
              <a:t>(8, not green)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888038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81663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021388" y="2855913"/>
            <a:ext cx="7127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1)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794250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349875" y="2085975"/>
            <a:ext cx="795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1)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868988" y="3089275"/>
            <a:ext cx="868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1)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556250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949950" y="2085975"/>
            <a:ext cx="795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1)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438775" y="2317750"/>
            <a:ext cx="1304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(because, 1)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205413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533900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654675" y="4138613"/>
            <a:ext cx="110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(unlike, 1)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914775" y="184308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1)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524375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1)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92750" y="2855913"/>
            <a:ext cx="712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1)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521075" y="3654425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1)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187950" y="3089275"/>
            <a:ext cx="86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1)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654675" y="2551113"/>
            <a:ext cx="1087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(green, 1)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8093075" y="1646238"/>
            <a:ext cx="1060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(apple, 3)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358188" y="1879600"/>
            <a:ext cx="795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(an, 2)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7821613" y="2112963"/>
            <a:ext cx="1304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(because, 1)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075613" y="2344738"/>
            <a:ext cx="1087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(green, 1)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8458200" y="2820988"/>
            <a:ext cx="712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(is, 2)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8312150" y="3052763"/>
            <a:ext cx="86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(not, 2)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981950" y="3662363"/>
            <a:ext cx="1198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(orange, 3)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307388" y="3895725"/>
            <a:ext cx="86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(the, 3)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8078788" y="4129088"/>
            <a:ext cx="110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Tahoma" panose="020B0604030504040204" pitchFamily="34" charset="0"/>
              </a:rPr>
              <a:t>(unlike, 1)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006975" y="1846263"/>
            <a:ext cx="1730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(apple, {1, 1, 1})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505450" y="2079625"/>
            <a:ext cx="1228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(an, {1, 1})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235575" y="2311400"/>
            <a:ext cx="1501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(because, {1})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5453063" y="2544763"/>
            <a:ext cx="1284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(green, {1})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581650" y="2860675"/>
            <a:ext cx="1146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(is, {1, 1})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435600" y="309245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(not, {1, 1})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4879975" y="3660775"/>
            <a:ext cx="1868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(orange, {1, 1, 1})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207000" y="3894138"/>
            <a:ext cx="1533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(the, {1, 1, 1})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449888" y="4127500"/>
            <a:ext cx="1298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rgbClr val="FF9900"/>
                </a:solidFill>
                <a:latin typeface="Tahoma" panose="020B0604030504040204" pitchFamily="34" charset="0"/>
              </a:rPr>
              <a:t>(unlike, {1})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233363" y="5427663"/>
            <a:ext cx="14160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Each mapper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receives some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of the KV-pairs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as input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078038" y="5421313"/>
            <a:ext cx="12223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mappers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process the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KV-pairs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one by one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638550" y="5422900"/>
            <a:ext cx="19875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Each KV-pair output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by the mapper is sent to the reducer that is responsible for it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5889625" y="5427663"/>
            <a:ext cx="1444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reducers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sort their input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by key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and group it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7566025" y="5402263"/>
            <a:ext cx="1444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The reducers 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process their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input one group</a:t>
            </a:r>
            <a:b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chemeClr val="tx1"/>
                </a:solidFill>
                <a:latin typeface="Tahoma" panose="020B0604030504040204" pitchFamily="34" charset="0"/>
              </a:rPr>
              <a:t>at a time</a:t>
            </a: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115888" y="5422900"/>
            <a:ext cx="280987" cy="304800"/>
            <a:chOff x="51625" y="5697415"/>
            <a:chExt cx="280862" cy="304604"/>
          </a:xfrm>
        </p:grpSpPr>
        <p:sp>
          <p:nvSpPr>
            <p:cNvPr id="58446" name="Oval 60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7" name="TextBox 66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44" name="Group 68"/>
          <p:cNvGrpSpPr>
            <a:grpSpLocks/>
          </p:cNvGrpSpPr>
          <p:nvPr/>
        </p:nvGrpSpPr>
        <p:grpSpPr bwMode="auto">
          <a:xfrm>
            <a:off x="1873250" y="5419725"/>
            <a:ext cx="280988" cy="304800"/>
            <a:chOff x="51625" y="5697415"/>
            <a:chExt cx="280862" cy="304604"/>
          </a:xfrm>
        </p:grpSpPr>
        <p:sp>
          <p:nvSpPr>
            <p:cNvPr id="58444" name="Oval 69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5" name="TextBox 70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47" name="Group 71"/>
          <p:cNvGrpSpPr>
            <a:grpSpLocks/>
          </p:cNvGrpSpPr>
          <p:nvPr/>
        </p:nvGrpSpPr>
        <p:grpSpPr bwMode="auto">
          <a:xfrm>
            <a:off x="3541713" y="5424488"/>
            <a:ext cx="280987" cy="304800"/>
            <a:chOff x="51625" y="5697415"/>
            <a:chExt cx="280862" cy="304604"/>
          </a:xfrm>
        </p:grpSpPr>
        <p:sp>
          <p:nvSpPr>
            <p:cNvPr id="58442" name="Oval 72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3" name="TextBox 73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3</a:t>
              </a:r>
            </a:p>
          </p:txBody>
        </p:sp>
      </p:grpSp>
      <p:grpSp>
        <p:nvGrpSpPr>
          <p:cNvPr id="62" name="Group 74"/>
          <p:cNvGrpSpPr>
            <a:grpSpLocks/>
          </p:cNvGrpSpPr>
          <p:nvPr/>
        </p:nvGrpSpPr>
        <p:grpSpPr bwMode="auto">
          <a:xfrm>
            <a:off x="5795963" y="5424488"/>
            <a:ext cx="280987" cy="304800"/>
            <a:chOff x="51625" y="5697415"/>
            <a:chExt cx="280862" cy="304604"/>
          </a:xfrm>
        </p:grpSpPr>
        <p:sp>
          <p:nvSpPr>
            <p:cNvPr id="58440" name="Oval 75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41" name="TextBox 76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68" name="Group 77"/>
          <p:cNvGrpSpPr>
            <a:grpSpLocks/>
          </p:cNvGrpSpPr>
          <p:nvPr/>
        </p:nvGrpSpPr>
        <p:grpSpPr bwMode="auto">
          <a:xfrm>
            <a:off x="7466013" y="5421313"/>
            <a:ext cx="280987" cy="304800"/>
            <a:chOff x="51625" y="5697415"/>
            <a:chExt cx="280862" cy="304604"/>
          </a:xfrm>
        </p:grpSpPr>
        <p:sp>
          <p:nvSpPr>
            <p:cNvPr id="58438" name="Oval 78"/>
            <p:cNvSpPr>
              <a:spLocks noChangeArrowheads="1"/>
            </p:cNvSpPr>
            <p:nvPr/>
          </p:nvSpPr>
          <p:spPr bwMode="auto">
            <a:xfrm>
              <a:off x="69573" y="5744818"/>
              <a:ext cx="238540" cy="238540"/>
            </a:xfrm>
            <a:prstGeom prst="ellipse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endParaRPr lang="zh-CN" altLang="zh-CN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439" name="TextBox 79"/>
            <p:cNvSpPr txBox="1">
              <a:spLocks noChangeArrowheads="1"/>
            </p:cNvSpPr>
            <p:nvPr/>
          </p:nvSpPr>
          <p:spPr bwMode="auto">
            <a:xfrm>
              <a:off x="51625" y="5697415"/>
              <a:ext cx="280862" cy="30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000">
                  <a:solidFill>
                    <a:srgbClr val="0000FF"/>
                  </a:solidFill>
                  <a:latin typeface="Arial Unicode MS" pitchFamily="34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u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p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55000"/>
                <a:buFont typeface="Wingdings" panose="05000000000000000000" pitchFamily="2" charset="2"/>
                <a:buNone/>
              </a:pPr>
              <a:r>
                <a:rPr lang="en-US" altLang="zh-CN" sz="1400">
                  <a:solidFill>
                    <a:schemeClr val="tx1"/>
                  </a:solidFill>
                  <a:latin typeface="Tahoma" panose="020B0604030504040204" pitchFamily="34" charset="0"/>
                </a:rPr>
                <a:t>5</a:t>
              </a:r>
            </a:p>
          </p:txBody>
        </p:sp>
      </p:grp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649538" y="1125538"/>
            <a:ext cx="17795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  <a:t>Key range the node </a:t>
            </a:r>
            <a:b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</a:br>
            <a:r>
              <a:rPr lang="en-US" altLang="zh-CN" sz="1400">
                <a:solidFill>
                  <a:srgbClr val="FF0000"/>
                </a:solidFill>
                <a:latin typeface="Tahoma" panose="020B0604030504040204" pitchFamily="34" charset="0"/>
              </a:rPr>
              <a:t>is responsible for</a:t>
            </a:r>
          </a:p>
        </p:txBody>
      </p:sp>
      <p:cxnSp>
        <p:nvCxnSpPr>
          <p:cNvPr id="91" name="Elbow Connector 90"/>
          <p:cNvCxnSpPr>
            <a:cxnSpLocks noChangeShapeType="1"/>
            <a:stCxn id="87" idx="2"/>
          </p:cNvCxnSpPr>
          <p:nvPr/>
        </p:nvCxnSpPr>
        <p:spPr bwMode="auto">
          <a:xfrm rot="5400000">
            <a:off x="2936875" y="1716088"/>
            <a:ext cx="676275" cy="530225"/>
          </a:xfrm>
          <a:prstGeom prst="bentConnector3">
            <a:avLst>
              <a:gd name="adj1" fmla="val 100014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2547938" y="2238375"/>
            <a:ext cx="460375" cy="2127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000">
                <a:solidFill>
                  <a:srgbClr val="0000FF"/>
                </a:solidFill>
                <a:latin typeface="Arial Unicode MS" pitchFamily="34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u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p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endParaRPr lang="zh-CN" altLang="zh-CN" sz="20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9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77 L -5.55556E-7 -0.0615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86 L 5E-6 -0.0627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07 L -1.66667E-6 -0.01667 " pathEditMode="fixed" rAng="0" ptsTypes="AA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833 L 4.16667E-6 -0.0247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46 L -4.16667E-6 0.021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93 L 0.00139 0.0138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208 L 0.0007 0.06551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371 L 0.0007 0.05741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6157 L 0.20851 -0.03565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13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1667 L 0.1882 0.00324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10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1945 L 0.22605 0.04699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0" y="140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6551 L 0.21493 0.08125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51 0.01759 L -0.25139 0.04097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20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86 -0.32013 L -0.27378 -0.29398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30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61 -0.08218 L -0.2724 -0.05972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02 0.09954 L -0.28142 0.12292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20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236 -0.09375 L -0.23837 -0.07107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11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1 0.01342 L -0.125 0.03079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9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01 0.23866 L -0.2868 0.26042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0.15972 L -0.01372 0.18217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25 0.03819 L -0.00052 2.22222E-6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00" y="-190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7 -0.29398 L 0.00035 0.00047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7 -0.0588 L 0.00034 -7.40741E-7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0" y="290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11 0.12014 L 0.00035 0.0007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6000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23 -0.07755 L -0.00104 0.00046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390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39 0.02801 L 0.00035 0.00023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-140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11 0.26042 L 0.00226 -2.96296E-6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13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0.1794 L 0.22101 -0.033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0" y="-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73 L 0.19879 -0.08518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0" y="-110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25 L 0.19687 -0.0456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100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204 L 0.18108 -0.00092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0" y="-60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5741 L 0.21233 0.03496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0" y="-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8 -0.12986 L -0.23177 -0.16273 " pathEditMode="relative" rAng="0" ptsTypes="AA">
                                      <p:cBhvr>
                                        <p:cTn id="2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60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17 0.01713 L -0.21597 -0.01226 " pathEditMode="relative" rAng="0" ptsTypes="AA">
                                      <p:cBhvr>
                                        <p:cTn id="2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59 0.0919 L -0.15538 0.06088 " pathEditMode="relative" rAng="0" ptsTypes="AA">
                                      <p:cBhvr>
                                        <p:cTn id="2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160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01 0.11204 L -0.22587 0.06945 " pathEditMode="relative" rAng="0" ptsTypes="AA">
                                      <p:cBhvr>
                                        <p:cTn id="2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6 -0.08819 L -0.19896 -0.12453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180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41 -0.04329 L -0.25 -0.07894 " pathEditMode="relative" rAng="0" ptsTypes="AA">
                                      <p:cBhvr>
                                        <p:cTn id="2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-180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41 0.03473 L -0.12656 -0.00347 " pathEditMode="relative" rAng="0" ptsTypes="AA">
                                      <p:cBhvr>
                                        <p:cTn id="2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190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5 0.36551 L -0.05989 0.33518 " pathEditMode="relative" rAng="0" ptsTypes="AA">
                                      <p:cBhvr>
                                        <p:cTn id="2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64 0.2581 L -0.19983 0.22778 " pathEditMode="relative" rAng="0" ptsTypes="AA">
                                      <p:cBhvr>
                                        <p:cTn id="2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150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33 0.375 L -0.2507 0.3419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25 -0.16342 L 0.00313 -0.00069 " pathEditMode="relative" rAng="0" ptsTypes="AA">
                                      <p:cBhvr>
                                        <p:cTn id="2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0" y="8100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858 -0.01018 L 0.00035 0.00024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500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73 0.06134 L 0.00017 2.22222E-6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00" y="-3100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04 0.06945 L 0.00052 -0.00069 " pathEditMode="relative" rAng="0" ptsTypes="AA">
                                      <p:cBhvr>
                                        <p:cTn id="2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3500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74 -0.12546 L -0.00052 0.00093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0" y="630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39 -0.07986 L 0.00122 0.00069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0" y="4000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26 -0.00277 L -0.00069 0.00139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20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2 0.33241 L -1.94444E-6 0.00162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-1660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87 0.22732 L -0.00087 0.00046 " pathEditMode="relative" rAng="0" ptsTypes="AA">
                                      <p:cBhvr>
                                        <p:cTn id="2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11300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87 0.33842 L 0.00121 -0.00185 " pathEditMode="relative" rAng="0" ptsTypes="AA">
                                      <p:cBhvr>
                                        <p:cTn id="3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0" y="-1700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5 -0.02986 L 1.94444E-6 0.00046 " pathEditMode="relative" rAng="0" ptsTypes="AA">
                                      <p:cBhvr>
                                        <p:cTn id="3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0" y="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55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364" presetID="1" presetClass="exit" presetSubtype="0" fill="hold" grpId="5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15712 0.0206 " pathEditMode="relative" rAng="0" ptsTypes="AA">
                                      <p:cBhvr>
                                        <p:cTn id="3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00" y="1000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12205 0.00879 " pathEditMode="relative" rAng="0" ptsTypes="AA">
                                      <p:cBhvr>
                                        <p:cTn id="3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400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6371 0.02778 " pathEditMode="relative" rAng="0" ptsTypes="AA">
                                      <p:cBhvr>
                                        <p:cTn id="3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2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389" presetID="1" presetClass="entr" presetSubtype="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9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39 0.04977 L -3.33333E-6 0.00024 " pathEditMode="relative" rAng="0" ptsTypes="AA">
                                      <p:cBhvr>
                                        <p:cTn id="3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-2500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49 0.01458 L 0.00156 0.00162 " pathEditMode="relative" rAng="0" ptsTypes="AA">
                                      <p:cBhvr>
                                        <p:cTn id="3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0" y="-600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525 0.02639 L -0.00035 0.00115 " pathEditMode="relative" rAng="0" ptsTypes="AA">
                                      <p:cBhvr>
                                        <p:cTn id="40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0046 L 0.12361 -0.01342 " pathEditMode="relative" rAng="0" ptsTypes="AA">
                                      <p:cBhvr>
                                        <p:cTn id="4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600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7 L 0.1283 -0.02523 " pathEditMode="relative" rAng="0" ptsTypes="AA">
                                      <p:cBhvr>
                                        <p:cTn id="40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-1300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116 L 0.14636 -0.00718 " pathEditMode="relative" rAng="0" ptsTypes="AA">
                                      <p:cBhvr>
                                        <p:cTn id="4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1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2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16 0.01574 L 0.00035 0.00023 " pathEditMode="relative" rAng="0" ptsTypes="AA">
                                      <p:cBhvr>
                                        <p:cTn id="4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800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6 -0.01852 L 0.00174 0.00046 " pathEditMode="relative" rAng="0" ptsTypes="AA">
                                      <p:cBhvr>
                                        <p:cTn id="4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" y="900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61 -0.00393 L 0.00069 0.00093 " pathEditMode="relative" rAng="0" ptsTypes="AA">
                                      <p:cBhvr>
                                        <p:cTn id="4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 nodeType="clickPar">
                      <p:stCondLst>
                        <p:cond delay="indefinite"/>
                      </p:stCondLst>
                      <p:childTnLst>
                        <p:par>
                          <p:cTn id="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023 L 0.13976 -0.04653 " pathEditMode="relative" rAng="0" ptsTypes="AA">
                                      <p:cBhvr>
                                        <p:cTn id="4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-2300"/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31 L 0.13021 -0.03912 " pathEditMode="relative" rAng="0" ptsTypes="AA">
                                      <p:cBhvr>
                                        <p:cTn id="4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8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4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4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55 -0.02107 L -1.66667E-6 0.00069 " pathEditMode="relative" rAng="0" ptsTypes="AA">
                                      <p:cBhvr>
                                        <p:cTn id="4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1100"/>
                                    </p:animMotion>
                                  </p:childTnLst>
                                </p:cTn>
                              </p:par>
                              <p:par>
                                <p:cTn id="45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15 -0.04051 L 0.00052 0.00116 " pathEditMode="relative" rAng="0" ptsTypes="AA">
                                      <p:cBhvr>
                                        <p:cTn id="4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 nodeType="clickPar">
                      <p:stCondLst>
                        <p:cond delay="indefinite"/>
                      </p:stCondLst>
                      <p:childTnLst>
                        <p:par>
                          <p:cTn id="4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15 L 0.12882 -0.08356 " pathEditMode="relative" rAng="0" ptsTypes="AA">
                                      <p:cBhvr>
                                        <p:cTn id="4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7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46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6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84 -0.05324 L 0.00018 0.00139 " pathEditMode="relative" rAng="0" ptsTypes="AA">
                                      <p:cBhvr>
                                        <p:cTn id="4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" y="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5" grpId="0"/>
      <p:bldP spid="15" grpId="1"/>
      <p:bldP spid="15" grpId="2"/>
      <p:bldP spid="15" grpId="3"/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  <p:bldP spid="19" grpId="0"/>
      <p:bldP spid="19" grpId="1"/>
      <p:bldP spid="19" grpId="2"/>
      <p:bldP spid="19" grpId="3"/>
      <p:bldP spid="20" grpId="0"/>
      <p:bldP spid="20" grpId="1"/>
      <p:bldP spid="20" grpId="2"/>
      <p:bldP spid="20" grpId="3"/>
      <p:bldP spid="21" grpId="0"/>
      <p:bldP spid="21" grpId="1"/>
      <p:bldP spid="21" grpId="2"/>
      <p:bldP spid="21" grpId="3"/>
      <p:bldP spid="22" grpId="0"/>
      <p:bldP spid="22" grpId="1"/>
      <p:bldP spid="22" grpId="2"/>
      <p:bldP spid="22" grpId="3"/>
      <p:bldP spid="22" grpId="4"/>
      <p:bldP spid="22" grpId="5"/>
      <p:bldP spid="23" grpId="0"/>
      <p:bldP spid="23" grpId="1"/>
      <p:bldP spid="23" grpId="2"/>
      <p:bldP spid="23" grpId="3"/>
      <p:bldP spid="23" grpId="4"/>
      <p:bldP spid="23" grpId="5"/>
      <p:bldP spid="24" grpId="0"/>
      <p:bldP spid="24" grpId="1"/>
      <p:bldP spid="24" grpId="2"/>
      <p:bldP spid="24" grpId="3"/>
      <p:bldP spid="24" grpId="4"/>
      <p:bldP spid="24" grpId="5"/>
      <p:bldP spid="25" grpId="0"/>
      <p:bldP spid="25" grpId="1"/>
      <p:bldP spid="25" grpId="2"/>
      <p:bldP spid="25" grpId="3"/>
      <p:bldP spid="25" grpId="4"/>
      <p:bldP spid="25" grpId="5"/>
      <p:bldP spid="26" grpId="0"/>
      <p:bldP spid="26" grpId="1"/>
      <p:bldP spid="26" grpId="2"/>
      <p:bldP spid="26" grpId="3"/>
      <p:bldP spid="26" grpId="4"/>
      <p:bldP spid="26" grpId="5"/>
      <p:bldP spid="27" grpId="0"/>
      <p:bldP spid="27" grpId="1"/>
      <p:bldP spid="27" grpId="2"/>
      <p:bldP spid="27" grpId="3"/>
      <p:bldP spid="27" grpId="4"/>
      <p:bldP spid="27" grpId="5"/>
      <p:bldP spid="28" grpId="0"/>
      <p:bldP spid="28" grpId="1"/>
      <p:bldP spid="28" grpId="2"/>
      <p:bldP spid="28" grpId="3"/>
      <p:bldP spid="28" grpId="4"/>
      <p:bldP spid="28" grpId="5"/>
      <p:bldP spid="29" grpId="0"/>
      <p:bldP spid="29" grpId="1"/>
      <p:bldP spid="29" grpId="2"/>
      <p:bldP spid="29" grpId="3"/>
      <p:bldP spid="29" grpId="4"/>
      <p:bldP spid="29" grpId="5"/>
      <p:bldP spid="30" grpId="0"/>
      <p:bldP spid="30" grpId="1"/>
      <p:bldP spid="30" grpId="2"/>
      <p:bldP spid="30" grpId="3"/>
      <p:bldP spid="30" grpId="4"/>
      <p:bldP spid="30" grpId="5"/>
      <p:bldP spid="31" grpId="0"/>
      <p:bldP spid="31" grpId="1"/>
      <p:bldP spid="31" grpId="2"/>
      <p:bldP spid="31" grpId="3"/>
      <p:bldP spid="31" grpId="4"/>
      <p:bldP spid="31" grpId="5"/>
      <p:bldP spid="32" grpId="0"/>
      <p:bldP spid="32" grpId="1"/>
      <p:bldP spid="32" grpId="2"/>
      <p:bldP spid="32" grpId="3"/>
      <p:bldP spid="32" grpId="4"/>
      <p:bldP spid="32" grpId="5"/>
      <p:bldP spid="33" grpId="0"/>
      <p:bldP spid="33" grpId="1"/>
      <p:bldP spid="33" grpId="2"/>
      <p:bldP spid="33" grpId="3"/>
      <p:bldP spid="33" grpId="4"/>
      <p:bldP spid="33" grpId="5"/>
      <p:bldP spid="34" grpId="0"/>
      <p:bldP spid="34" grpId="1"/>
      <p:bldP spid="34" grpId="2"/>
      <p:bldP spid="34" grpId="3"/>
      <p:bldP spid="34" grpId="4"/>
      <p:bldP spid="34" grpId="5"/>
      <p:bldP spid="35" grpId="0"/>
      <p:bldP spid="35" grpId="1"/>
      <p:bldP spid="35" grpId="2"/>
      <p:bldP spid="35" grpId="3"/>
      <p:bldP spid="35" grpId="4"/>
      <p:bldP spid="35" grpId="5"/>
      <p:bldP spid="36" grpId="0"/>
      <p:bldP spid="36" grpId="1"/>
      <p:bldP spid="36" grpId="2"/>
      <p:bldP spid="36" grpId="3"/>
      <p:bldP spid="36" grpId="4"/>
      <p:bldP spid="36" grpId="5"/>
      <p:bldP spid="37" grpId="0"/>
      <p:bldP spid="37" grpId="1"/>
      <p:bldP spid="37" grpId="2"/>
      <p:bldP spid="37" grpId="3"/>
      <p:bldP spid="37" grpId="4"/>
      <p:bldP spid="37" grpId="5"/>
      <p:bldP spid="37" grpId="6"/>
      <p:bldP spid="38" grpId="0"/>
      <p:bldP spid="38" grpId="1"/>
      <p:bldP spid="38" grpId="2"/>
      <p:bldP spid="38" grpId="3"/>
      <p:bldP spid="38" grpId="4"/>
      <p:bldP spid="38" grpId="5"/>
      <p:bldP spid="39" grpId="0"/>
      <p:bldP spid="39" grpId="1"/>
      <p:bldP spid="39" grpId="2"/>
      <p:bldP spid="39" grpId="3"/>
      <p:bldP spid="39" grpId="4"/>
      <p:bldP spid="39" grpId="5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3" grpId="0"/>
      <p:bldP spid="64" grpId="0"/>
      <p:bldP spid="65" grpId="0"/>
      <p:bldP spid="66" grpId="0"/>
      <p:bldP spid="87" grpId="0"/>
      <p:bldP spid="87" grpId="1"/>
      <p:bldP spid="100" grpId="0" animBg="1"/>
      <p:bldP spid="10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20000" contrast="40000"/>
          </a:blip>
          <a:srcRect t="4661" r="5340"/>
          <a:stretch/>
        </p:blipFill>
        <p:spPr>
          <a:xfrm rot="16200000">
            <a:off x="1729900" y="-867966"/>
            <a:ext cx="5729918" cy="82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" y="2287976"/>
            <a:ext cx="8727594" cy="327284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43</a:t>
            </a:fld>
            <a:endParaRPr lang="en-US"/>
          </a:p>
        </p:txBody>
      </p:sp>
      <p:pic>
        <p:nvPicPr>
          <p:cNvPr id="12290" name="Picture 2" descr="Map Reduce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6" y="1974954"/>
            <a:ext cx="9000134" cy="41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44</a:t>
            </a:fld>
            <a:endParaRPr lang="en-US"/>
          </a:p>
        </p:txBody>
      </p:sp>
      <p:pic>
        <p:nvPicPr>
          <p:cNvPr id="14340" name="Picture 4" descr="Image result for mapreduce parallel data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6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at Yahoo!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614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 Internet-scale search engines requires huge amounts of data and therefore </a:t>
            </a:r>
            <a:r>
              <a:rPr lang="en-US" dirty="0" smtClean="0"/>
              <a:t>large numbers </a:t>
            </a:r>
            <a:r>
              <a:rPr lang="en-US" dirty="0"/>
              <a:t>of machines to process it. Yahoo! Search consists of four primary components:</a:t>
            </a:r>
          </a:p>
          <a:p>
            <a:r>
              <a:rPr lang="en-US" b="1" i="1" dirty="0" smtClean="0"/>
              <a:t>Crawler</a:t>
            </a:r>
            <a:r>
              <a:rPr lang="en-US" dirty="0"/>
              <a:t>, which downloads pages from web servers; the </a:t>
            </a:r>
            <a:r>
              <a:rPr lang="en-US" i="1" dirty="0" err="1"/>
              <a:t>WebMap</a:t>
            </a:r>
            <a:r>
              <a:rPr lang="en-US" dirty="0"/>
              <a:t>, which builds </a:t>
            </a:r>
            <a:r>
              <a:rPr lang="en-US" dirty="0" smtClean="0"/>
              <a:t>a graph </a:t>
            </a:r>
            <a:r>
              <a:rPr lang="en-US" dirty="0"/>
              <a:t>of the known Web; </a:t>
            </a:r>
            <a:endParaRPr lang="en-US" dirty="0" smtClean="0"/>
          </a:p>
          <a:p>
            <a:r>
              <a:rPr lang="en-US" b="1" i="1" dirty="0" smtClean="0"/>
              <a:t>Indexer</a:t>
            </a:r>
            <a:r>
              <a:rPr lang="en-US" dirty="0"/>
              <a:t>, which builds a reverse index to the best pages;</a:t>
            </a:r>
          </a:p>
          <a:p>
            <a:r>
              <a:rPr lang="en-US" b="1" i="1" dirty="0" smtClean="0"/>
              <a:t>Runtime</a:t>
            </a:r>
            <a:r>
              <a:rPr lang="en-US" dirty="0"/>
              <a:t>, which answers users’ queries. </a:t>
            </a:r>
            <a:endParaRPr lang="en-US" dirty="0" smtClean="0"/>
          </a:p>
          <a:p>
            <a:r>
              <a:rPr lang="en-US" b="1" i="1" dirty="0" err="1" smtClean="0"/>
              <a:t>WebMap</a:t>
            </a:r>
            <a:r>
              <a:rPr lang="en-US" dirty="0" smtClean="0"/>
              <a:t> </a:t>
            </a:r>
            <a:r>
              <a:rPr lang="en-US" dirty="0"/>
              <a:t>is a graph that consists </a:t>
            </a:r>
            <a:r>
              <a:rPr lang="en-US" dirty="0" smtClean="0"/>
              <a:t>of roughly </a:t>
            </a:r>
            <a:r>
              <a:rPr lang="en-US" dirty="0"/>
              <a:t>1 trillion (1012) edges, each representing a web link, and 100 billion (1011) nodes</a:t>
            </a:r>
            <a:r>
              <a:rPr lang="en-US" dirty="0" smtClean="0"/>
              <a:t>, each </a:t>
            </a:r>
            <a:r>
              <a:rPr lang="en-US" dirty="0"/>
              <a:t>representing distinct URLs. </a:t>
            </a:r>
            <a:endParaRPr lang="en-US" dirty="0" smtClean="0"/>
          </a:p>
          <a:p>
            <a:r>
              <a:rPr lang="en-US" dirty="0" smtClean="0"/>
              <a:t>Creating </a:t>
            </a:r>
            <a:r>
              <a:rPr lang="en-US" dirty="0"/>
              <a:t>and analyzing such a large graph requires </a:t>
            </a:r>
            <a:r>
              <a:rPr lang="en-US" dirty="0" smtClean="0"/>
              <a:t>a large </a:t>
            </a:r>
            <a:r>
              <a:rPr lang="en-US" dirty="0"/>
              <a:t>number of computers running for many days.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4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38942"/>
            <a:ext cx="7111813" cy="41003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53380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i-FI" altLang="zh-CN" sz="2100" dirty="0"/>
              <a:t>Typical large enterprise: </a:t>
            </a:r>
          </a:p>
          <a:p>
            <a:pPr lvl="1">
              <a:lnSpc>
                <a:spcPct val="80000"/>
              </a:lnSpc>
            </a:pPr>
            <a:r>
              <a:rPr lang="fi-FI" altLang="zh-CN" dirty="0"/>
              <a:t>5,000-50,000 servers, Terabytes of data, millions of Txn per day.</a:t>
            </a:r>
          </a:p>
          <a:p>
            <a:pPr>
              <a:lnSpc>
                <a:spcPct val="80000"/>
              </a:lnSpc>
            </a:pPr>
            <a:r>
              <a:rPr lang="fi-FI" altLang="zh-CN" sz="2100" dirty="0" smtClean="0"/>
              <a:t>In </a:t>
            </a:r>
            <a:r>
              <a:rPr lang="fi-FI" altLang="zh-CN" sz="2100" dirty="0"/>
              <a:t>contrast, many Internet companies </a:t>
            </a:r>
          </a:p>
          <a:p>
            <a:pPr lvl="1">
              <a:lnSpc>
                <a:spcPct val="80000"/>
              </a:lnSpc>
            </a:pPr>
            <a:r>
              <a:rPr lang="fi-FI" altLang="zh-CN" dirty="0"/>
              <a:t>Millions of servers, petabytes of data</a:t>
            </a:r>
          </a:p>
          <a:p>
            <a:pPr lvl="1">
              <a:lnSpc>
                <a:spcPct val="80000"/>
              </a:lnSpc>
            </a:pPr>
            <a:r>
              <a:rPr lang="fi-FI" altLang="zh-CN" dirty="0"/>
              <a:t>Google: 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Lots and lots of Web pages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Billions of Google queries per day</a:t>
            </a:r>
          </a:p>
          <a:p>
            <a:pPr lvl="1">
              <a:lnSpc>
                <a:spcPct val="80000"/>
              </a:lnSpc>
            </a:pPr>
            <a:r>
              <a:rPr lang="fi-FI" altLang="zh-CN" dirty="0"/>
              <a:t>Facebook: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A billion Facebook users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Billion+  Facebook pages</a:t>
            </a:r>
          </a:p>
          <a:p>
            <a:pPr lvl="1">
              <a:lnSpc>
                <a:spcPct val="80000"/>
              </a:lnSpc>
            </a:pPr>
            <a:r>
              <a:rPr lang="fi-FI" altLang="zh-CN" dirty="0"/>
              <a:t>Twitter: 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Hundreds of million Twitter accounts</a:t>
            </a:r>
          </a:p>
          <a:p>
            <a:pPr lvl="2">
              <a:lnSpc>
                <a:spcPct val="80000"/>
              </a:lnSpc>
            </a:pPr>
            <a:r>
              <a:rPr lang="fi-FI" altLang="zh-CN" sz="1800" dirty="0"/>
              <a:t>Hundreds of million Tweets per day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Analytics &amp; Mining Solutions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altLang="zh-CN" sz="2800" dirty="0"/>
              <a:t>Google, Facebook, LinkedIn, eBay, Amazon... didnot use the traditional data warehouse products for DAM.</a:t>
            </a:r>
          </a:p>
          <a:p>
            <a:r>
              <a:rPr lang="fi-FI" altLang="zh-CN" sz="2800" dirty="0"/>
              <a:t>Why? CAP theorem</a:t>
            </a:r>
          </a:p>
          <a:p>
            <a:pPr lvl="1"/>
            <a:r>
              <a:rPr lang="fi-FI" altLang="zh-CN" sz="2400" dirty="0"/>
              <a:t>Different assumptions lead to different solutions</a:t>
            </a:r>
          </a:p>
          <a:p>
            <a:r>
              <a:rPr lang="fi-FI" altLang="zh-CN" sz="2800" dirty="0"/>
              <a:t>What?</a:t>
            </a:r>
          </a:p>
          <a:p>
            <a:pPr lvl="1"/>
            <a:r>
              <a:rPr lang="fi-FI" altLang="zh-CN" sz="2400" dirty="0"/>
              <a:t>Massive parallism</a:t>
            </a:r>
          </a:p>
          <a:p>
            <a:pPr lvl="2"/>
            <a:r>
              <a:rPr lang="fi-FI" altLang="zh-CN" sz="1600" dirty="0"/>
              <a:t>Hadoop MapReduce paradigm</a:t>
            </a:r>
          </a:p>
          <a:p>
            <a:pPr lvl="2"/>
            <a:r>
              <a:rPr lang="fi-FI" altLang="zh-CN" sz="1600" dirty="0"/>
              <a:t>UC Berkeley </a:t>
            </a:r>
            <a:r>
              <a:rPr lang="fi-FI" altLang="zh-CN" sz="1600" dirty="0" smtClean="0"/>
              <a:t>shark/spark</a:t>
            </a:r>
            <a:endParaRPr lang="en-US" altLang="zh-CN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98" y="4911562"/>
            <a:ext cx="4356100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60" y="4203147"/>
            <a:ext cx="28956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86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/>
              <a:t>Big data</a:t>
            </a:r>
            <a:r>
              <a:rPr lang="en-US" altLang="zh-CN" sz="2600" b="1" dirty="0"/>
              <a:t> </a:t>
            </a:r>
            <a:r>
              <a:rPr lang="en-US" altLang="zh-CN" sz="2600" dirty="0"/>
              <a:t>is the term for a collection of data sets so large and complex that it becomes difficult to process using </a:t>
            </a:r>
            <a:r>
              <a:rPr lang="en-US" altLang="zh-CN" sz="2600" dirty="0">
                <a:solidFill>
                  <a:srgbClr val="FF0000"/>
                </a:solidFill>
              </a:rPr>
              <a:t>on-hand database management tools</a:t>
            </a:r>
            <a:r>
              <a:rPr lang="en-US" altLang="zh-CN" sz="2600" dirty="0"/>
              <a:t> or </a:t>
            </a:r>
            <a:r>
              <a:rPr lang="en-US" altLang="zh-CN" sz="2600" dirty="0">
                <a:solidFill>
                  <a:srgbClr val="FF0000"/>
                </a:solidFill>
              </a:rPr>
              <a:t>traditional data processing applications</a:t>
            </a:r>
            <a:r>
              <a:rPr lang="en-US" altLang="zh-CN" sz="2600" dirty="0"/>
              <a:t>. </a:t>
            </a:r>
          </a:p>
          <a:p>
            <a:pPr lvl="1"/>
            <a:r>
              <a:rPr lang="en-US" altLang="zh-CN" sz="2200" dirty="0"/>
              <a:t>The challenges include </a:t>
            </a:r>
            <a:r>
              <a:rPr lang="en-US" altLang="zh-CN" sz="2200" b="1" dirty="0"/>
              <a:t>capture</a:t>
            </a:r>
            <a:r>
              <a:rPr lang="en-US" altLang="zh-CN" sz="2200" dirty="0"/>
              <a:t>, </a:t>
            </a:r>
            <a:r>
              <a:rPr lang="en-US" altLang="zh-CN" sz="2200" b="1" dirty="0"/>
              <a:t>curation</a:t>
            </a:r>
            <a:r>
              <a:rPr lang="en-US" altLang="zh-CN" sz="2200" dirty="0"/>
              <a:t>, </a:t>
            </a:r>
            <a:r>
              <a:rPr lang="en-US" altLang="zh-CN" sz="2200" b="1" dirty="0"/>
              <a:t>storage</a:t>
            </a:r>
            <a:r>
              <a:rPr lang="en-US" altLang="zh-CN" sz="2200" dirty="0"/>
              <a:t> </a:t>
            </a:r>
            <a:r>
              <a:rPr lang="en-US" altLang="zh-CN" sz="2200" b="1" dirty="0"/>
              <a:t>search</a:t>
            </a:r>
            <a:r>
              <a:rPr lang="en-US" altLang="zh-CN" sz="2200" dirty="0"/>
              <a:t>, </a:t>
            </a:r>
            <a:r>
              <a:rPr lang="en-US" altLang="zh-CN" sz="2200" b="1" dirty="0"/>
              <a:t>sharing</a:t>
            </a:r>
            <a:r>
              <a:rPr lang="en-US" altLang="zh-CN" sz="2200" dirty="0"/>
              <a:t>, </a:t>
            </a:r>
            <a:r>
              <a:rPr lang="en-US" altLang="zh-CN" sz="2200" b="1" dirty="0"/>
              <a:t>transfer</a:t>
            </a:r>
            <a:r>
              <a:rPr lang="en-US" altLang="zh-CN" sz="2200" dirty="0"/>
              <a:t>, </a:t>
            </a:r>
            <a:r>
              <a:rPr lang="en-US" altLang="zh-CN" sz="2200" b="1" dirty="0"/>
              <a:t>analysis</a:t>
            </a:r>
            <a:r>
              <a:rPr lang="en-US" altLang="zh-CN" sz="2200" dirty="0"/>
              <a:t> and </a:t>
            </a:r>
            <a:r>
              <a:rPr lang="en-US" altLang="zh-CN" sz="2200" b="1" dirty="0"/>
              <a:t>visualization</a:t>
            </a:r>
            <a:r>
              <a:rPr lang="en-US" altLang="zh-CN" sz="2200" b="1" dirty="0">
                <a:solidFill>
                  <a:srgbClr val="0000FF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Ph. 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09BB-3F97-4AF9-B517-1598A7FEFD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1957</TotalTime>
  <Words>2031</Words>
  <Application>Microsoft Office PowerPoint</Application>
  <PresentationFormat>On-screen Show (4:3)</PresentationFormat>
  <Paragraphs>350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宋体</vt:lpstr>
      <vt:lpstr>Arial</vt:lpstr>
      <vt:lpstr>Arial Unicode MS</vt:lpstr>
      <vt:lpstr>Bahnschrift SemiLight</vt:lpstr>
      <vt:lpstr>Book Antiqua</vt:lpstr>
      <vt:lpstr>Calibri</vt:lpstr>
      <vt:lpstr>Candara</vt:lpstr>
      <vt:lpstr>华文楷体</vt:lpstr>
      <vt:lpstr>Tahoma</vt:lpstr>
      <vt:lpstr>Wingdings</vt:lpstr>
      <vt:lpstr>Retrospect</vt:lpstr>
      <vt:lpstr>Module 1  Hadoop</vt:lpstr>
      <vt:lpstr>Agenda</vt:lpstr>
      <vt:lpstr>Text Book</vt:lpstr>
      <vt:lpstr>History of Hadoop</vt:lpstr>
      <vt:lpstr>Hadoop at Yahoo!</vt:lpstr>
      <vt:lpstr>What is Big Data?</vt:lpstr>
      <vt:lpstr>Big Data</vt:lpstr>
      <vt:lpstr>Data Analytics &amp; Mining Solutions</vt:lpstr>
      <vt:lpstr>What is Big Data Analytics?</vt:lpstr>
      <vt:lpstr>Dealing with Data</vt:lpstr>
      <vt:lpstr>Platforms for Big Data Mining</vt:lpstr>
      <vt:lpstr>Single Node Architecture</vt:lpstr>
      <vt:lpstr>Motivation: Google Example </vt:lpstr>
      <vt:lpstr>Cluster Architecture</vt:lpstr>
      <vt:lpstr>Google server room in Council Bluffs, Iowa</vt:lpstr>
      <vt:lpstr>A central cooling plant in Google’s Douglas County, Georgia, data center</vt:lpstr>
      <vt:lpstr>Hadoop’s HDFS</vt:lpstr>
      <vt:lpstr>HDFS</vt:lpstr>
      <vt:lpstr>HDFS versus NFS</vt:lpstr>
      <vt:lpstr>HDFS-Overview</vt:lpstr>
      <vt:lpstr>How data is stored in HDFS</vt:lpstr>
      <vt:lpstr>NameNode</vt:lpstr>
      <vt:lpstr>DataNodes</vt:lpstr>
      <vt:lpstr>HDFS  Components</vt:lpstr>
      <vt:lpstr>HDFS Block Replication</vt:lpstr>
      <vt:lpstr>Example</vt:lpstr>
      <vt:lpstr>Rack Awareness</vt:lpstr>
      <vt:lpstr>Best Policy</vt:lpstr>
      <vt:lpstr>NameNode High Availability</vt:lpstr>
      <vt:lpstr>HDFS NameNode Federation</vt:lpstr>
      <vt:lpstr>Other HDFS Concepts</vt:lpstr>
      <vt:lpstr>HDFS User Commands</vt:lpstr>
      <vt:lpstr>General HDFS Commands</vt:lpstr>
      <vt:lpstr>List Files in root HDFS</vt:lpstr>
      <vt:lpstr>Other Commands</vt:lpstr>
      <vt:lpstr>Hadoop MapReduce Framework</vt:lpstr>
      <vt:lpstr>MapReduce Model</vt:lpstr>
      <vt:lpstr>Analogy</vt:lpstr>
      <vt:lpstr>Simple Example</vt:lpstr>
      <vt:lpstr>Simple example: Word count</vt:lpstr>
      <vt:lpstr>PowerPoint Presentation</vt:lpstr>
      <vt:lpstr>Example 2</vt:lpstr>
      <vt:lpstr>Example 2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Hadoop</dc:title>
  <dc:creator>Windows User</dc:creator>
  <cp:lastModifiedBy>Windows User</cp:lastModifiedBy>
  <cp:revision>33</cp:revision>
  <dcterms:created xsi:type="dcterms:W3CDTF">2019-04-02T04:20:47Z</dcterms:created>
  <dcterms:modified xsi:type="dcterms:W3CDTF">2019-04-23T05:28:49Z</dcterms:modified>
</cp:coreProperties>
</file>